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0" r:id="rId4"/>
    <p:sldMasterId id="2147483984" r:id="rId5"/>
  </p:sldMasterIdLst>
  <p:notesMasterIdLst>
    <p:notesMasterId r:id="rId15"/>
  </p:notesMasterIdLst>
  <p:handoutMasterIdLst>
    <p:handoutMasterId r:id="rId16"/>
  </p:handoutMasterIdLst>
  <p:sldIdLst>
    <p:sldId id="486" r:id="rId6"/>
    <p:sldId id="487" r:id="rId7"/>
    <p:sldId id="488" r:id="rId8"/>
    <p:sldId id="489" r:id="rId9"/>
    <p:sldId id="490" r:id="rId10"/>
    <p:sldId id="493" r:id="rId11"/>
    <p:sldId id="492" r:id="rId12"/>
    <p:sldId id="491" r:id="rId13"/>
    <p:sldId id="494" r:id="rId14"/>
  </p:sldIdLst>
  <p:sldSz cx="12192000" cy="6858000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67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F51441-DD79-8D1F-FAC6-4C80D3B2FADC}" name="Julia Brown" initials="JB" userId="S::medjmb@leeds.ac.uk::006a8ec3-d68a-4ae7-b23f-d19e219205b0" providerId="AD"/>
  <p188:author id="{E71130D9-EC85-CFE2-42B2-D2B794B5A995}" name="Sarah Brown [CTRU-SIDD]" initials="SB[S" userId="S::medsbro@leeds.ac.uk::66341723-cbec-40e5-ad48-e5ededbf6792" providerId="AD"/>
  <p188:author id="{870028F9-FE12-87AD-1A72-5E1FF65218B1}" name="Adejoke Oluyase" initials="AO" userId="S::k1643757@kcl.ac.uk::898785eb-2feb-4f21-b753-3e33265c75a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99"/>
    <a:srgbClr val="0000CC"/>
    <a:srgbClr val="FF0000"/>
    <a:srgbClr val="F8F8F8"/>
    <a:srgbClr val="EAEAEA"/>
    <a:srgbClr val="006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4718" autoAdjust="0"/>
  </p:normalViewPr>
  <p:slideViewPr>
    <p:cSldViewPr>
      <p:cViewPr varScale="1">
        <p:scale>
          <a:sx n="67" d="100"/>
          <a:sy n="67" d="100"/>
        </p:scale>
        <p:origin x="952" y="32"/>
      </p:cViewPr>
      <p:guideLst>
        <p:guide orient="horz" pos="731"/>
        <p:guide pos="6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824"/>
    </p:cViewPr>
  </p:sorterViewPr>
  <p:notesViewPr>
    <p:cSldViewPr>
      <p:cViewPr varScale="1">
        <p:scale>
          <a:sx n="76" d="100"/>
          <a:sy n="76" d="100"/>
        </p:scale>
        <p:origin x="-2226" y="-108"/>
      </p:cViewPr>
      <p:guideLst>
        <p:guide orient="horz" pos="3128"/>
        <p:guide pos="214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29" y="1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414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29" y="9431414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4793A40-3C20-43E0-A5DB-AC8740EA30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162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429" y="1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785" y="4715707"/>
            <a:ext cx="4984107" cy="446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414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429" y="9431414"/>
            <a:ext cx="2946247" cy="4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331F2F7-7C67-4BF4-AFB5-E383715A85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5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0088" y="1150938"/>
            <a:ext cx="5521325" cy="3105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1B399-EB21-49E0-8D6B-C5FCDC05AFB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151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653415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>
                <a:solidFill>
                  <a:schemeClr val="bg2"/>
                </a:solidFill>
                <a:latin typeface="Kings Caslon Display"/>
              </a:rPr>
              <a:t>	            		</a:t>
            </a:r>
            <a:endParaRPr lang="en-US" sz="1400">
              <a:solidFill>
                <a:schemeClr val="bg2"/>
              </a:solidFill>
              <a:latin typeface="Kings Caslon Display"/>
            </a:endParaRPr>
          </a:p>
        </p:txBody>
      </p:sp>
      <p:pic>
        <p:nvPicPr>
          <p:cNvPr id="5" name="Picture 59" descr="KCL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4618" y="544513"/>
            <a:ext cx="2095500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0" y="0"/>
            <a:ext cx="12192000" cy="331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400"/>
          </a:p>
        </p:txBody>
      </p:sp>
      <p:pic>
        <p:nvPicPr>
          <p:cNvPr id="7" name="Picture 20"/>
          <p:cNvPicPr preferRelativeResize="0">
            <a:picLocks noChangeAspect="1" noChangeArrowheads="1"/>
          </p:cNvPicPr>
          <p:nvPr userDrawn="1"/>
        </p:nvPicPr>
        <p:blipFill>
          <a:blip r:embed="rId3" cstate="print"/>
          <a:srcRect b="10309"/>
          <a:stretch>
            <a:fillRect/>
          </a:stretch>
        </p:blipFill>
        <p:spPr bwMode="auto">
          <a:xfrm>
            <a:off x="1" y="1931989"/>
            <a:ext cx="191981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3968" y="544513"/>
            <a:ext cx="2046817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2"/>
          <p:cNvGrpSpPr>
            <a:grpSpLocks/>
          </p:cNvGrpSpPr>
          <p:nvPr userDrawn="1"/>
        </p:nvGrpSpPr>
        <p:grpSpPr bwMode="auto">
          <a:xfrm>
            <a:off x="5184018" y="727076"/>
            <a:ext cx="4383316" cy="688975"/>
            <a:chOff x="2039" y="2524"/>
            <a:chExt cx="5178" cy="1087"/>
          </a:xfrm>
        </p:grpSpPr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2039" y="2640"/>
              <a:ext cx="4083" cy="4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KingsBureauGrot FiveOne" pitchFamily="2" charset="0"/>
                </a:defRPr>
              </a:lvl9pPr>
            </a:lstStyle>
            <a:p>
              <a:pPr>
                <a:spcAft>
                  <a:spcPts val="1000"/>
                </a:spcAft>
                <a:defRPr/>
              </a:pPr>
              <a:r>
                <a:rPr lang="en-GB" sz="1400" dirty="0">
                  <a:solidFill>
                    <a:srgbClr val="134A81"/>
                  </a:solidFill>
                  <a:latin typeface="Calibri" pitchFamily="34" charset="0"/>
                </a:rPr>
                <a:t>WHO Collaborating Centre for Palliative Care and Rehabilitation</a:t>
              </a:r>
              <a:endParaRPr lang="en-US" sz="4400" dirty="0"/>
            </a:p>
          </p:txBody>
        </p:sp>
        <p:pic>
          <p:nvPicPr>
            <p:cNvPr id="10" name="Picture 3" descr="WENWHO_L"/>
            <p:cNvPicPr>
              <a:picLocks noChangeAspect="1" noChangeArrowheads="1"/>
            </p:cNvPicPr>
            <p:nvPr/>
          </p:nvPicPr>
          <p:blipFill>
            <a:blip r:embed="rId5" cstate="print"/>
            <a:srcRect b="9943"/>
            <a:stretch>
              <a:fillRect/>
            </a:stretch>
          </p:blipFill>
          <p:spPr bwMode="auto">
            <a:xfrm>
              <a:off x="6021" y="2524"/>
              <a:ext cx="119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19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629025"/>
            <a:ext cx="1919817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4" descr="pic_dame_cicely"/>
          <p:cNvPicPr preferRelativeResize="0">
            <a:picLocks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325438"/>
            <a:ext cx="1919817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rrowheads="1"/>
          </p:cNvPicPr>
          <p:nvPr userDrawn="1"/>
        </p:nvPicPr>
        <p:blipFill>
          <a:blip r:embed="rId8" cstate="print"/>
          <a:srcRect l="5116" r="30690"/>
          <a:stretch>
            <a:fillRect/>
          </a:stretch>
        </p:blipFill>
        <p:spPr bwMode="auto">
          <a:xfrm>
            <a:off x="1" y="5008563"/>
            <a:ext cx="1919817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31018" y="2205038"/>
            <a:ext cx="9129183" cy="1223962"/>
          </a:xfrm>
        </p:spPr>
        <p:txBody>
          <a:bodyPr/>
          <a:lstStyle>
            <a:lvl1pPr>
              <a:lnSpc>
                <a:spcPct val="90000"/>
              </a:lnSpc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18317" y="4076700"/>
            <a:ext cx="9753600" cy="2268538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2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36000" y="692150"/>
            <a:ext cx="2540000" cy="519588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0" y="692150"/>
            <a:ext cx="7416800" cy="519588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75C965-760F-744F-AD17-D0BA4415F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005" y="386150"/>
            <a:ext cx="7579447" cy="694418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E835C-A40F-C948-A1C2-49A2C12325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175" y="1527175"/>
            <a:ext cx="11085513" cy="4840288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6" name="Picture 5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4FCE0EE8-7215-814D-B063-ACA872D1C9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0" y="148123"/>
            <a:ext cx="3860800" cy="110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8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9429" y="1772816"/>
            <a:ext cx="1016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1773238"/>
            <a:ext cx="4978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8"/>
            <a:ext cx="4978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964" y="690525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/>
        </p:nvSpPr>
        <p:spPr bwMode="auto">
          <a:xfrm>
            <a:off x="0" y="653415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400" b="1">
                <a:solidFill>
                  <a:schemeClr val="bg2"/>
                </a:solidFill>
                <a:latin typeface="Arial" charset="0"/>
                <a:cs typeface="Arial" charset="0"/>
              </a:rPr>
              <a:t>www.csi.kcl.ac.uk</a:t>
            </a:r>
            <a:endParaRPr lang="en-US" sz="1400" b="1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692150"/>
            <a:ext cx="10160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1773238"/>
            <a:ext cx="1016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29" name="Rectangle 27"/>
          <p:cNvSpPr>
            <a:spLocks noChangeArrowheads="1"/>
          </p:cNvSpPr>
          <p:nvPr/>
        </p:nvSpPr>
        <p:spPr bwMode="auto">
          <a:xfrm>
            <a:off x="0" y="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4213" indent="-2428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itchFamily="18" charset="0"/>
        <a:buChar char="–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35063" indent="-2714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itchFamily="18" charset="0"/>
        <a:buChar char="–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584325" indent="-2698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Arial" charset="0"/>
        </a:defRPr>
      </a:lvl4pPr>
      <a:lvl5pPr marL="2033588" indent="-2698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Arial" charset="0"/>
        </a:defRPr>
      </a:lvl5pPr>
      <a:lvl6pPr marL="24907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6pPr>
      <a:lvl7pPr marL="29479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7pPr>
      <a:lvl8pPr marL="34051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8pPr>
      <a:lvl9pPr marL="38623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12A3F-09D7-4BC8-A6E3-4603C6D01BCE}" type="datetimeFigureOut">
              <a:rPr lang="en-GB" smtClean="0"/>
              <a:pPr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jpeg"/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C1C05-C2AD-48DF-A789-75BE90532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5068" y="1988987"/>
            <a:ext cx="7552937" cy="1147722"/>
          </a:xfrm>
        </p:spPr>
        <p:txBody>
          <a:bodyPr>
            <a:noAutofit/>
          </a:bodyPr>
          <a:lstStyle/>
          <a:p>
            <a:r>
              <a:rPr lang="en-GB" sz="2800" b="1" dirty="0">
                <a:effectLst/>
              </a:rPr>
              <a:t>Better Treatments for Breathlessness in Palliative and End of Life Care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1E1F28-8964-45B4-B8F3-CF47F8F76AB5}"/>
              </a:ext>
            </a:extLst>
          </p:cNvPr>
          <p:cNvSpPr txBox="1"/>
          <p:nvPr/>
        </p:nvSpPr>
        <p:spPr>
          <a:xfrm>
            <a:off x="1641670" y="5988685"/>
            <a:ext cx="899377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BETTER-B is funded by the European Union’s Horizon2020 research and innovation programme under grant agreement No. 825319. </a:t>
            </a:r>
            <a:r>
              <a:rPr lang="en-GB" sz="1400" dirty="0"/>
              <a:t>The views expressed in this presentation are those of the author(s) and not necessarily those of the funders. </a:t>
            </a:r>
          </a:p>
        </p:txBody>
      </p:sp>
      <p:pic>
        <p:nvPicPr>
          <p:cNvPr id="4" name="Picture 2" descr="Better Breathe">
            <a:extLst>
              <a:ext uri="{FF2B5EF4-FFF2-40B4-BE49-F238E27FC236}">
                <a16:creationId xmlns:a16="http://schemas.microsoft.com/office/drawing/2014/main" id="{DCA97A86-049B-4338-BCE7-C3483736D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740" y="1899655"/>
            <a:ext cx="2172543" cy="74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uropean Commission, official website">
            <a:extLst>
              <a:ext uri="{FF2B5EF4-FFF2-40B4-BE49-F238E27FC236}">
                <a16:creationId xmlns:a16="http://schemas.microsoft.com/office/drawing/2014/main" id="{EF2EAD5C-F8E8-4DE3-8B8D-309530782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132" y="6058968"/>
            <a:ext cx="1540868" cy="38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1C8950-47C2-4002-9C7F-169E39D4F995}"/>
              </a:ext>
            </a:extLst>
          </p:cNvPr>
          <p:cNvSpPr txBox="1"/>
          <p:nvPr/>
        </p:nvSpPr>
        <p:spPr>
          <a:xfrm>
            <a:off x="1556552" y="6499301"/>
            <a:ext cx="3601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Follow us on twitter: #betterbreathe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54BF7B-E18F-462F-BCE2-806AFF82A30D}"/>
              </a:ext>
            </a:extLst>
          </p:cNvPr>
          <p:cNvSpPr txBox="1"/>
          <p:nvPr/>
        </p:nvSpPr>
        <p:spPr>
          <a:xfrm>
            <a:off x="7597138" y="6456270"/>
            <a:ext cx="2407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www.better-breathe.eu</a:t>
            </a:r>
          </a:p>
        </p:txBody>
      </p:sp>
      <p:pic>
        <p:nvPicPr>
          <p:cNvPr id="9" name="Picture 6" descr="UMK">
            <a:extLst>
              <a:ext uri="{FF2B5EF4-FFF2-40B4-BE49-F238E27FC236}">
                <a16:creationId xmlns:a16="http://schemas.microsoft.com/office/drawing/2014/main" id="{2E755E72-C9FA-4446-9E52-0B3A1A3D49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t="12041" r="2206" b="15002"/>
          <a:stretch/>
        </p:blipFill>
        <p:spPr bwMode="auto">
          <a:xfrm>
            <a:off x="3188588" y="4818210"/>
            <a:ext cx="1428252" cy="47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UCD">
            <a:extLst>
              <a:ext uri="{FF2B5EF4-FFF2-40B4-BE49-F238E27FC236}">
                <a16:creationId xmlns:a16="http://schemas.microsoft.com/office/drawing/2014/main" id="{4912302D-1CBC-4080-8A7D-5062E9448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141" y="4751612"/>
            <a:ext cx="415757" cy="61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zienda Unità Sanitaria Locale di Reggio Emilia">
            <a:extLst>
              <a:ext uri="{FF2B5EF4-FFF2-40B4-BE49-F238E27FC236}">
                <a16:creationId xmlns:a16="http://schemas.microsoft.com/office/drawing/2014/main" id="{EC5463F5-C567-46C3-B802-F8D173CDB6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19" b="14744"/>
          <a:stretch/>
        </p:blipFill>
        <p:spPr bwMode="auto">
          <a:xfrm>
            <a:off x="4111335" y="5426834"/>
            <a:ext cx="2092792" cy="44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Agostino Gemelli University Policlinic - Wikipedia">
            <a:extLst>
              <a:ext uri="{FF2B5EF4-FFF2-40B4-BE49-F238E27FC236}">
                <a16:creationId xmlns:a16="http://schemas.microsoft.com/office/drawing/2014/main" id="{0FDD205C-9A15-4264-99BF-4A90D28F4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084" y="5431187"/>
            <a:ext cx="1180239" cy="41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the-university-of-nottingham-1-logo-png-transparent - RAF Association">
            <a:extLst>
              <a:ext uri="{FF2B5EF4-FFF2-40B4-BE49-F238E27FC236}">
                <a16:creationId xmlns:a16="http://schemas.microsoft.com/office/drawing/2014/main" id="{C622266C-32BF-4711-955F-D09F10F68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8" b="35859"/>
          <a:stretch/>
        </p:blipFill>
        <p:spPr bwMode="auto">
          <a:xfrm>
            <a:off x="4569788" y="4813541"/>
            <a:ext cx="1513267" cy="43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KUM">
            <a:extLst>
              <a:ext uri="{FF2B5EF4-FFF2-40B4-BE49-F238E27FC236}">
                <a16:creationId xmlns:a16="http://schemas.microsoft.com/office/drawing/2014/main" id="{28EC4229-7536-4567-A3C6-1A02549F0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142" y="5413839"/>
            <a:ext cx="1306236" cy="4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ERS">
            <a:extLst>
              <a:ext uri="{FF2B5EF4-FFF2-40B4-BE49-F238E27FC236}">
                <a16:creationId xmlns:a16="http://schemas.microsoft.com/office/drawing/2014/main" id="{07CCC6DF-4751-4225-BB1C-2A5B8AE92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38" y="5424512"/>
            <a:ext cx="1350914" cy="38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University Of Technology Sydney Logo transparent PNG - StickPNG">
            <a:extLst>
              <a:ext uri="{FF2B5EF4-FFF2-40B4-BE49-F238E27FC236}">
                <a16:creationId xmlns:a16="http://schemas.microsoft.com/office/drawing/2014/main" id="{BE095C39-5BF7-4173-89BF-B959FB084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503" y="5407082"/>
            <a:ext cx="906416" cy="48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UK-neu">
            <a:extLst>
              <a:ext uri="{FF2B5EF4-FFF2-40B4-BE49-F238E27FC236}">
                <a16:creationId xmlns:a16="http://schemas.microsoft.com/office/drawing/2014/main" id="{8C1FF918-CF11-42E1-A756-7CF2D5B63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27" y="4849236"/>
            <a:ext cx="1311463" cy="41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GUM">
            <a:extLst>
              <a:ext uri="{FF2B5EF4-FFF2-40B4-BE49-F238E27FC236}">
                <a16:creationId xmlns:a16="http://schemas.microsoft.com/office/drawing/2014/main" id="{EBF59F78-C940-4B8F-960F-0948ECC3E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447" y="4715877"/>
            <a:ext cx="440148" cy="57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 descr="TCD">
            <a:extLst>
              <a:ext uri="{FF2B5EF4-FFF2-40B4-BE49-F238E27FC236}">
                <a16:creationId xmlns:a16="http://schemas.microsoft.com/office/drawing/2014/main" id="{AFC5C69D-4CE1-4659-9165-F679E63780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0232" r="5790" b="11592"/>
          <a:stretch/>
        </p:blipFill>
        <p:spPr bwMode="auto">
          <a:xfrm>
            <a:off x="8497250" y="4771710"/>
            <a:ext cx="1869389" cy="58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TRU Home • CTRU Leeds Research Portal">
            <a:extLst>
              <a:ext uri="{FF2B5EF4-FFF2-40B4-BE49-F238E27FC236}">
                <a16:creationId xmlns:a16="http://schemas.microsoft.com/office/drawing/2014/main" id="{2EB33697-4651-422E-8BA4-CAE7E5197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577" y="5344378"/>
            <a:ext cx="1014356" cy="5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BDDA3F-DD9F-4448-9922-AD709561D04F}"/>
              </a:ext>
            </a:extLst>
          </p:cNvPr>
          <p:cNvSpPr txBox="1"/>
          <p:nvPr/>
        </p:nvSpPr>
        <p:spPr>
          <a:xfrm>
            <a:off x="2531719" y="3024565"/>
            <a:ext cx="7344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Bobbie Farsides, Professor of Clinical and Biomedical Ethics, Brighton and Sussex Medical School </a:t>
            </a:r>
          </a:p>
          <a:p>
            <a:endParaRPr lang="en-GB" dirty="0"/>
          </a:p>
          <a:p>
            <a:r>
              <a:rPr lang="en-GB" sz="2800" b="1" dirty="0"/>
              <a:t>BETTER-B: The ethical journey</a:t>
            </a:r>
          </a:p>
        </p:txBody>
      </p:sp>
      <p:pic>
        <p:nvPicPr>
          <p:cNvPr id="1030" name="Picture 6" descr="Brighton and Sussex Medical School | MedSchoolGenie">
            <a:extLst>
              <a:ext uri="{FF2B5EF4-FFF2-40B4-BE49-F238E27FC236}">
                <a16:creationId xmlns:a16="http://schemas.microsoft.com/office/drawing/2014/main" id="{B04C40CD-ED21-4CB8-9C9F-4AFF4F283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84" y="3284829"/>
            <a:ext cx="1296144" cy="137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C00AA860-ACF3-A256-CBC9-8FDD16CA19A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754" y="4771710"/>
            <a:ext cx="1540867" cy="60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21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BBED5-5B54-E97E-3BCE-FE58A9D05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i="0" u="none" strike="noStrike" dirty="0">
                <a:solidFill>
                  <a:srgbClr val="000000"/>
                </a:solidFill>
                <a:effectLst/>
              </a:rPr>
              <a:t>DISCLOSURE</a:t>
            </a:r>
            <a:r>
              <a:rPr lang="en-US" sz="3200" i="0" dirty="0">
                <a:solidFill>
                  <a:srgbClr val="000000"/>
                </a:solidFill>
                <a:effectLst/>
              </a:rPr>
              <a:t>​</a:t>
            </a:r>
            <a:br>
              <a:rPr lang="en-US" sz="3200" b="0" i="0" dirty="0">
                <a:solidFill>
                  <a:srgbClr val="000000"/>
                </a:solidFill>
                <a:effectLst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484CD-F098-697D-CF6C-5B6D780AE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9429" y="1466850"/>
            <a:ext cx="10160000" cy="4420766"/>
          </a:xfrm>
        </p:spPr>
        <p:txBody>
          <a:bodyPr/>
          <a:lstStyle/>
          <a:p>
            <a:pPr marL="0" indent="0" algn="l" rtl="0" fontAlgn="base">
              <a:buNone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/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Name:  </a:t>
            </a:r>
            <a:r>
              <a:rPr lang="en-US" sz="2000" b="0" i="0" u="none" strike="noStrike" dirty="0">
                <a:solidFill>
                  <a:srgbClr val="C00000"/>
                </a:solidFill>
                <a:effectLst/>
              </a:rPr>
              <a:t> </a:t>
            </a:r>
            <a:r>
              <a:rPr lang="en-US" sz="2000" b="0" i="0" dirty="0">
                <a:solidFill>
                  <a:srgbClr val="C00000"/>
                </a:solidFill>
                <a:effectLst/>
              </a:rPr>
              <a:t>​</a:t>
            </a:r>
            <a:r>
              <a:rPr lang="en-US" sz="2000" b="0" i="0" dirty="0">
                <a:effectLst/>
              </a:rPr>
              <a:t>Bobbie Farsides</a:t>
            </a:r>
          </a:p>
          <a:p>
            <a:pPr algn="l" rtl="0" fontAlgn="base"/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Affiliation: </a:t>
            </a:r>
            <a:r>
              <a:rPr lang="en-US" sz="2000" dirty="0">
                <a:solidFill>
                  <a:srgbClr val="000000"/>
                </a:solidFill>
              </a:rPr>
              <a:t>Brighton and Sussex Medical School, University of Sussex, UK</a:t>
            </a:r>
            <a:endParaRPr lang="en-US" sz="2000" b="0" i="0" dirty="0">
              <a:solidFill>
                <a:srgbClr val="000000"/>
              </a:solidFill>
              <a:effectLst/>
            </a:endParaRPr>
          </a:p>
          <a:p>
            <a:pPr marL="0" indent="0" algn="l" rtl="0" fontAlgn="base">
              <a:buNone/>
            </a:pPr>
            <a:endParaRPr lang="en-US" sz="20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CA" sz="2000" b="0" i="0" u="none" strike="noStrike" dirty="0">
                <a:solidFill>
                  <a:srgbClr val="000000"/>
                </a:solidFill>
                <a:effectLst/>
              </a:rPr>
              <a:t>Relationships with for-profit and not-for-profit interests: 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​member of ethics advisory board of Our Future Health</a:t>
            </a:r>
          </a:p>
          <a:p>
            <a:pPr marL="0" indent="0" algn="l" rtl="0" fontAlgn="base">
              <a:buNone/>
            </a:pPr>
            <a:r>
              <a:rPr lang="en-CA" sz="20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/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Grants/Research Support: Wellcome Trust, European Commission</a:t>
            </a:r>
            <a:endParaRPr lang="en-CA" sz="20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CA" sz="2000" b="0" i="0" u="none" strike="noStrike" dirty="0">
                <a:solidFill>
                  <a:srgbClr val="000000"/>
                </a:solidFill>
                <a:effectLst/>
              </a:rPr>
              <a:t>Consulting fees: None</a:t>
            </a:r>
            <a:endParaRPr lang="en-CA" sz="20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CA" sz="2000" b="0" i="0" u="none" strike="noStrike" dirty="0">
                <a:effectLst/>
              </a:rPr>
              <a:t>Other (including employment): None</a:t>
            </a:r>
            <a:endParaRPr lang="en-CA" sz="2000" b="0" i="0" dirty="0">
              <a:effectLst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395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86A54-57CA-4B1F-A59C-FDE465E92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role of ethics in BETTER-B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AD935-ED2F-44CF-AF26-9A6070C98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Permissions and Governance</a:t>
            </a:r>
          </a:p>
          <a:p>
            <a:endParaRPr lang="en-GB" dirty="0"/>
          </a:p>
          <a:p>
            <a:r>
              <a:rPr lang="en-GB" dirty="0"/>
              <a:t>Research Culture</a:t>
            </a:r>
          </a:p>
          <a:p>
            <a:endParaRPr lang="en-GB" dirty="0"/>
          </a:p>
          <a:p>
            <a:r>
              <a:rPr lang="en-GB" dirty="0"/>
              <a:t>Relationships</a:t>
            </a:r>
          </a:p>
          <a:p>
            <a:endParaRPr lang="en-GB" dirty="0"/>
          </a:p>
          <a:p>
            <a:r>
              <a:rPr lang="en-GB" dirty="0"/>
              <a:t>Support </a:t>
            </a:r>
          </a:p>
          <a:p>
            <a:endParaRPr lang="en-GB" dirty="0"/>
          </a:p>
          <a:p>
            <a:r>
              <a:rPr lang="en-GB" dirty="0"/>
              <a:t>Ambition</a:t>
            </a:r>
          </a:p>
        </p:txBody>
      </p:sp>
    </p:spTree>
    <p:extLst>
      <p:ext uri="{BB962C8B-B14F-4D97-AF65-F5344CB8AC3E}">
        <p14:creationId xmlns:p14="http://schemas.microsoft.com/office/powerpoint/2010/main" val="349251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6988D-74BA-4833-946F-EDB41A1EC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Embedding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7AD77-0A9B-4340-B6E8-61AC3C484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Ethics Advisor</a:t>
            </a:r>
          </a:p>
          <a:p>
            <a:endParaRPr lang="en-GB" dirty="0"/>
          </a:p>
          <a:p>
            <a:r>
              <a:rPr lang="en-GB" dirty="0"/>
              <a:t>Ethics Advisory Committee</a:t>
            </a:r>
          </a:p>
          <a:p>
            <a:endParaRPr lang="en-GB" dirty="0"/>
          </a:p>
          <a:p>
            <a:r>
              <a:rPr lang="en-GB" dirty="0"/>
              <a:t>Researchers as moral agents</a:t>
            </a:r>
          </a:p>
        </p:txBody>
      </p:sp>
    </p:spTree>
    <p:extLst>
      <p:ext uri="{BB962C8B-B14F-4D97-AF65-F5344CB8AC3E}">
        <p14:creationId xmlns:p14="http://schemas.microsoft.com/office/powerpoint/2010/main" val="3682186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A063-35E6-4EE2-8323-23C2F614A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Ethical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87C3C-BBF1-4982-A12F-9482499C9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Should we be doing this work?</a:t>
            </a:r>
          </a:p>
          <a:p>
            <a:endParaRPr lang="en-GB" dirty="0"/>
          </a:p>
          <a:p>
            <a:r>
              <a:rPr lang="en-GB" dirty="0"/>
              <a:t>How should we do this work?</a:t>
            </a:r>
          </a:p>
          <a:p>
            <a:endParaRPr lang="en-GB" dirty="0"/>
          </a:p>
          <a:p>
            <a:r>
              <a:rPr lang="en-GB" dirty="0"/>
              <a:t>How do we deal with unexpected issues or challenges?</a:t>
            </a:r>
          </a:p>
          <a:p>
            <a:endParaRPr lang="en-GB" dirty="0"/>
          </a:p>
          <a:p>
            <a:r>
              <a:rPr lang="en-GB" dirty="0"/>
              <a:t>How do we report the findings of our work?</a:t>
            </a:r>
          </a:p>
          <a:p>
            <a:endParaRPr lang="en-GB" dirty="0"/>
          </a:p>
          <a:p>
            <a:r>
              <a:rPr lang="en-GB" dirty="0"/>
              <a:t>How do we secure the legacy of the project?</a:t>
            </a:r>
          </a:p>
        </p:txBody>
      </p:sp>
    </p:spTree>
    <p:extLst>
      <p:ext uri="{BB962C8B-B14F-4D97-AF65-F5344CB8AC3E}">
        <p14:creationId xmlns:p14="http://schemas.microsoft.com/office/powerpoint/2010/main" val="33243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FD32A-1CF3-4882-943F-CCB30A4AE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ethical importance of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1FBE4-0B6C-47D4-868B-DDFDB116B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r>
              <a:rPr lang="en-GB" dirty="0"/>
              <a:t>The sharing of equipoise</a:t>
            </a:r>
          </a:p>
          <a:p>
            <a:endParaRPr lang="en-GB" dirty="0"/>
          </a:p>
          <a:p>
            <a:r>
              <a:rPr lang="en-GB" dirty="0"/>
              <a:t>Scientific robustness</a:t>
            </a:r>
          </a:p>
          <a:p>
            <a:endParaRPr lang="en-GB" dirty="0"/>
          </a:p>
          <a:p>
            <a:r>
              <a:rPr lang="en-GB" dirty="0"/>
              <a:t>Fair and appropriate recruitment</a:t>
            </a:r>
          </a:p>
          <a:p>
            <a:endParaRPr lang="en-GB" dirty="0"/>
          </a:p>
          <a:p>
            <a:r>
              <a:rPr lang="en-GB" dirty="0"/>
              <a:t>Open and transparent reporting </a:t>
            </a:r>
          </a:p>
        </p:txBody>
      </p:sp>
    </p:spTree>
    <p:extLst>
      <p:ext uri="{BB962C8B-B14F-4D97-AF65-F5344CB8AC3E}">
        <p14:creationId xmlns:p14="http://schemas.microsoft.com/office/powerpoint/2010/main" val="1575852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8DA1-ED81-42A2-A1DA-8588ACCAA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few examples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C59A7-6FC8-4C97-BC50-108CCF983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Research involving terminally ill patients</a:t>
            </a:r>
          </a:p>
          <a:p>
            <a:endParaRPr lang="en-GB" dirty="0"/>
          </a:p>
          <a:p>
            <a:r>
              <a:rPr lang="en-GB" dirty="0"/>
              <a:t>Meeting the challenge of Brexit and Covid</a:t>
            </a:r>
          </a:p>
          <a:p>
            <a:endParaRPr lang="en-GB" dirty="0"/>
          </a:p>
          <a:p>
            <a:r>
              <a:rPr lang="en-GB" dirty="0"/>
              <a:t>Preparing to share study results</a:t>
            </a:r>
          </a:p>
        </p:txBody>
      </p:sp>
    </p:spTree>
    <p:extLst>
      <p:ext uri="{BB962C8B-B14F-4D97-AF65-F5344CB8AC3E}">
        <p14:creationId xmlns:p14="http://schemas.microsoft.com/office/powerpoint/2010/main" val="4087746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410C2-F007-4A8F-8934-074B5FB4C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matters? Who counts?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619EA-4D56-4A1B-A37F-7A5586A98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an ethicist the focus is primarily upon the people recruited to a trial, but other people matter as well.</a:t>
            </a:r>
          </a:p>
          <a:p>
            <a:endParaRPr lang="en-GB" dirty="0"/>
          </a:p>
          <a:p>
            <a:r>
              <a:rPr lang="en-GB" dirty="0"/>
              <a:t>A delicate balancing act between the good of the participant and the good of the trial</a:t>
            </a:r>
          </a:p>
          <a:p>
            <a:endParaRPr lang="en-GB" dirty="0"/>
          </a:p>
          <a:p>
            <a:r>
              <a:rPr lang="en-GB" dirty="0"/>
              <a:t>Final piece of work is to demonstrate that everybody mattered, everybody counted, and everybody contributed</a:t>
            </a:r>
          </a:p>
        </p:txBody>
      </p:sp>
    </p:spTree>
    <p:extLst>
      <p:ext uri="{BB962C8B-B14F-4D97-AF65-F5344CB8AC3E}">
        <p14:creationId xmlns:p14="http://schemas.microsoft.com/office/powerpoint/2010/main" val="4179371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E4272-ABE2-4518-8C74-34D99A2CA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40668"/>
            <a:ext cx="10160000" cy="576064"/>
          </a:xfrm>
        </p:spPr>
        <p:txBody>
          <a:bodyPr/>
          <a:lstStyle/>
          <a:p>
            <a:r>
              <a:rPr lang="en-GB" dirty="0"/>
              <a:t>Acknowledgments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B1C63-FB93-41F9-BB8E-4856C86EB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88" y="1215368"/>
            <a:ext cx="11269252" cy="4985940"/>
          </a:xfrm>
        </p:spPr>
        <p:txBody>
          <a:bodyPr/>
          <a:lstStyle/>
          <a:p>
            <a:r>
              <a:rPr lang="en-GB" sz="2200" dirty="0"/>
              <a:t>The BETTER-B participants and their families</a:t>
            </a:r>
          </a:p>
          <a:p>
            <a:r>
              <a:rPr lang="en-GB" sz="2200" dirty="0"/>
              <a:t>Professor Irene Higginson (Chief Investigator)</a:t>
            </a:r>
          </a:p>
          <a:p>
            <a:r>
              <a:rPr lang="en-GB" sz="2200" dirty="0"/>
              <a:t>Dr Adejoke Oluyase (Project Manager)</a:t>
            </a:r>
          </a:p>
          <a:p>
            <a:r>
              <a:rPr lang="en-GB" sz="2200" dirty="0"/>
              <a:t>Members of the BETTER-B consortium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200" dirty="0"/>
              <a:t>Members of the Ethics Advisory Committee (</a:t>
            </a:r>
            <a:r>
              <a:rPr lang="en-GB" sz="2200" b="0" i="0" u="none" strike="noStrike" dirty="0">
                <a:solidFill>
                  <a:srgbClr val="000000"/>
                </a:solidFill>
                <a:effectLst/>
              </a:rPr>
              <a:t>Dr Ludovica De Panfilis (Italy),</a:t>
            </a:r>
            <a:r>
              <a:rPr lang="en-US" sz="2200" b="0" i="0" dirty="0">
                <a:solidFill>
                  <a:srgbClr val="000000"/>
                </a:solidFill>
                <a:effectLst/>
              </a:rPr>
              <a:t>​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GB" sz="2200" b="0" i="0" u="none" strike="noStrike" dirty="0">
                <a:solidFill>
                  <a:srgbClr val="000000"/>
                </a:solidFill>
                <a:effectLst/>
              </a:rPr>
              <a:t>Dr Rachel Burman (UK), Dr Wendy Prentice (UK), Late Professor Randall Curtis, Director of Cambia Palliative Care Centre of Excellence (USA))  </a:t>
            </a:r>
            <a:r>
              <a:rPr lang="en-US" sz="2200" b="0" i="0" dirty="0">
                <a:solidFill>
                  <a:srgbClr val="000000"/>
                </a:solidFill>
                <a:effectLst/>
              </a:rPr>
              <a:t>​</a:t>
            </a:r>
            <a:endParaRPr lang="en-GB" sz="2200" dirty="0">
              <a:solidFill>
                <a:srgbClr val="FF0000"/>
              </a:solidFill>
            </a:endParaRPr>
          </a:p>
          <a:p>
            <a:r>
              <a:rPr lang="en-GB" sz="2200" dirty="0"/>
              <a:t>Colleagues at BSMS </a:t>
            </a:r>
          </a:p>
          <a:p>
            <a:r>
              <a:rPr lang="en-GB" sz="2200" dirty="0"/>
              <a:t>European Commission Ethics Experts: Professor Beatrice Gabriela Ioan (Romania)</a:t>
            </a:r>
            <a:endParaRPr lang="en-GB" sz="2200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6297689"/>
      </p:ext>
    </p:extLst>
  </p:cSld>
  <p:clrMapOvr>
    <a:masterClrMapping/>
  </p:clrMapOvr>
</p:sld>
</file>

<file path=ppt/theme/theme1.xml><?xml version="1.0" encoding="utf-8"?>
<a:theme xmlns:a="http://schemas.openxmlformats.org/drawingml/2006/main" name="King's (advanced) 2">
  <a:themeElements>
    <a:clrScheme name="">
      <a:dk1>
        <a:srgbClr val="000000"/>
      </a:dk1>
      <a:lt1>
        <a:srgbClr val="D6F0F6"/>
      </a:lt1>
      <a:dk2>
        <a:srgbClr val="065981"/>
      </a:dk2>
      <a:lt2>
        <a:srgbClr val="FFFFFF"/>
      </a:lt2>
      <a:accent1>
        <a:srgbClr val="8088BF"/>
      </a:accent1>
      <a:accent2>
        <a:srgbClr val="D16EB4"/>
      </a:accent2>
      <a:accent3>
        <a:srgbClr val="E8F6FA"/>
      </a:accent3>
      <a:accent4>
        <a:srgbClr val="000000"/>
      </a:accent4>
      <a:accent5>
        <a:srgbClr val="C0C3DC"/>
      </a:accent5>
      <a:accent6>
        <a:srgbClr val="BD63A3"/>
      </a:accent6>
      <a:hlink>
        <a:srgbClr val="B3B8D9"/>
      </a:hlink>
      <a:folHlink>
        <a:srgbClr val="E3A8D2"/>
      </a:folHlink>
    </a:clrScheme>
    <a:fontScheme name="King's (advanced) 2">
      <a:majorFont>
        <a:latin typeface="Kings Caslon Display"/>
        <a:ea typeface=""/>
        <a:cs typeface=""/>
      </a:majorFont>
      <a:minorFont>
        <a:latin typeface="KingsBureauGrot FiveO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KingsBureauGrot FiveOne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KingsBureauGrot FiveOne" pitchFamily="2" charset="0"/>
          </a:defRPr>
        </a:defPPr>
      </a:lstStyle>
    </a:lnDef>
  </a:objectDefaults>
  <a:extraClrSchemeLst>
    <a:extraClrScheme>
      <a:clrScheme name="King's (advanced)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ng's (advanced) 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35AE6DA9E3C6449DB620C047DB0E97" ma:contentTypeVersion="17" ma:contentTypeDescription="Create a new document." ma:contentTypeScope="" ma:versionID="3b3bf08cac411fbed241f4a3960c2505">
  <xsd:schema xmlns:xsd="http://www.w3.org/2001/XMLSchema" xmlns:xs="http://www.w3.org/2001/XMLSchema" xmlns:p="http://schemas.microsoft.com/office/2006/metadata/properties" xmlns:ns3="16121418-9be9-44a5-a5d5-2e4f0d01b89c" xmlns:ns4="b312ba14-a2fe-46e3-9ae6-7ad20853ac76" targetNamespace="http://schemas.microsoft.com/office/2006/metadata/properties" ma:root="true" ma:fieldsID="8293a5bcf2df5570944e7e816dc46791" ns3:_="" ns4:_="">
    <xsd:import namespace="16121418-9be9-44a5-a5d5-2e4f0d01b89c"/>
    <xsd:import namespace="b312ba14-a2fe-46e3-9ae6-7ad20853ac7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121418-9be9-44a5-a5d5-2e4f0d01b8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12ba14-a2fe-46e3-9ae6-7ad20853ac7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6121418-9be9-44a5-a5d5-2e4f0d01b89c" xsi:nil="true"/>
  </documentManagement>
</p:properties>
</file>

<file path=customXml/itemProps1.xml><?xml version="1.0" encoding="utf-8"?>
<ds:datastoreItem xmlns:ds="http://schemas.openxmlformats.org/officeDocument/2006/customXml" ds:itemID="{FA112932-56E4-4834-8493-1C967EE6C4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121418-9be9-44a5-a5d5-2e4f0d01b89c"/>
    <ds:schemaRef ds:uri="b312ba14-a2fe-46e3-9ae6-7ad20853ac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A99968-BD51-4190-8FFF-47294D008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C4B820-0E07-40B6-A04A-09D6CDC78821}">
  <ds:schemaRefs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b312ba14-a2fe-46e3-9ae6-7ad20853ac76"/>
    <ds:schemaRef ds:uri="16121418-9be9-44a5-a5d5-2e4f0d01b89c"/>
    <ds:schemaRef ds:uri="http://purl.org/dc/elements/1.1/"/>
    <ds:schemaRef ds:uri="http://www.w3.org/XML/1998/namespace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8413</TotalTime>
  <Words>401</Words>
  <Application>Microsoft Office PowerPoint</Application>
  <PresentationFormat>Widescreen</PresentationFormat>
  <Paragraphs>75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Kings Caslon Display</vt:lpstr>
      <vt:lpstr>KingsBureauGrot FiveOne</vt:lpstr>
      <vt:lpstr>Times New Roman</vt:lpstr>
      <vt:lpstr>King's (advanced) 2</vt:lpstr>
      <vt:lpstr>Custom Design</vt:lpstr>
      <vt:lpstr>Better Treatments for Breathlessness in Palliative and End of Life Care</vt:lpstr>
      <vt:lpstr>DISCLOSURE​ </vt:lpstr>
      <vt:lpstr>The role of ethics in BETTER-B</vt:lpstr>
      <vt:lpstr>Embedding Ethics</vt:lpstr>
      <vt:lpstr>Ethical questions</vt:lpstr>
      <vt:lpstr>The ethical importance of process</vt:lpstr>
      <vt:lpstr>A few examples </vt:lpstr>
      <vt:lpstr>Who matters? Who counts?</vt:lpstr>
      <vt:lpstr>Acknowledgments </vt:lpstr>
    </vt:vector>
  </TitlesOfParts>
  <Company>KCL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King’s College London</dc:title>
  <dc:creator>reviewer 1</dc:creator>
  <dc:description>developed by Operandi Limited</dc:description>
  <cp:lastModifiedBy>kcl better-b</cp:lastModifiedBy>
  <cp:revision>393</cp:revision>
  <cp:lastPrinted>2023-11-01T09:51:44Z</cp:lastPrinted>
  <dcterms:created xsi:type="dcterms:W3CDTF">2007-11-26T14:49:58Z</dcterms:created>
  <dcterms:modified xsi:type="dcterms:W3CDTF">2023-12-01T16:51:28Z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0x010100E235AE6DA9E3C6449DB620C047DB0E97</vt:lpwstr>
  </property>
  <property fmtid="{D5CDD505-2E9C-101B-9397-08002B2CF9AE}" pid="3" name="MediaServiceImageTags">
    <vt:lpwstr/>
  </property>
</Properties>
</file>